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AC86-983D-4585-BA1C-5BEEE50EB5DB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FF3D-0438-43E8-8FF9-C57C08A7A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21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AC86-983D-4585-BA1C-5BEEE50EB5DB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FF3D-0438-43E8-8FF9-C57C08A7A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31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AC86-983D-4585-BA1C-5BEEE50EB5DB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FF3D-0438-43E8-8FF9-C57C08A7A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599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5" y="1071566"/>
            <a:ext cx="11523133" cy="7826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4435" y="2259016"/>
            <a:ext cx="5659967" cy="3914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2259016"/>
            <a:ext cx="5659967" cy="3914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685800"/>
            <a:fld id="{2DBCCB60-39B2-421B-B985-A42B9C1C7526}" type="slidenum">
              <a:rPr lang="en-US" altLang="en-US" sz="1350" kern="0" smtClean="0">
                <a:solidFill>
                  <a:sysClr val="windowText" lastClr="000000"/>
                </a:solidFill>
              </a:rPr>
              <a:pPr defTabSz="685800"/>
              <a:t>‹#›</a:t>
            </a:fld>
            <a:endParaRPr lang="en-US" altLang="en-US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84768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AC86-983D-4585-BA1C-5BEEE50EB5DB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FF3D-0438-43E8-8FF9-C57C08A7A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071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AC86-983D-4585-BA1C-5BEEE50EB5DB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FF3D-0438-43E8-8FF9-C57C08A7A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962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AC86-983D-4585-BA1C-5BEEE50EB5DB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FF3D-0438-43E8-8FF9-C57C08A7A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0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AC86-983D-4585-BA1C-5BEEE50EB5DB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FF3D-0438-43E8-8FF9-C57C08A7A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288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AC86-983D-4585-BA1C-5BEEE50EB5DB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FF3D-0438-43E8-8FF9-C57C08A7A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460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AC86-983D-4585-BA1C-5BEEE50EB5DB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FF3D-0438-43E8-8FF9-C57C08A7A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039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AC86-983D-4585-BA1C-5BEEE50EB5DB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FF3D-0438-43E8-8FF9-C57C08A7A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2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AC86-983D-4585-BA1C-5BEEE50EB5DB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FF3D-0438-43E8-8FF9-C57C08A7A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70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7AC86-983D-4585-BA1C-5BEEE50EB5DB}" type="datetimeFigureOut">
              <a:rPr lang="en-GB" smtClean="0"/>
              <a:t>04/01/2017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2FF3D-0438-43E8-8FF9-C57C08A7A1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75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300" name="Rectangle 4"/>
          <p:cNvSpPr>
            <a:spLocks noGrp="1" noChangeArrowheads="1"/>
          </p:cNvSpPr>
          <p:nvPr>
            <p:ph type="ctr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GB" altLang="en-US" dirty="0"/>
              <a:t>Floods on the rise: keep calm and reinsure</a:t>
            </a:r>
          </a:p>
        </p:txBody>
      </p:sp>
      <p:sp>
        <p:nvSpPr>
          <p:cNvPr id="1079301" name="Rectangle 5"/>
          <p:cNvSpPr>
            <a:spLocks noGrp="1" noChangeArrowheads="1"/>
          </p:cNvSpPr>
          <p:nvPr>
            <p:ph type="subTitle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en-US" dirty="0"/>
              <a:t>Dr Caroline Bell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en-US" dirty="0"/>
              <a:t>Legal Director – Client Knowledge Services</a:t>
            </a:r>
          </a:p>
        </p:txBody>
      </p:sp>
      <p:pic>
        <p:nvPicPr>
          <p:cNvPr id="1079302" name="Picture 6" descr="106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39716"/>
            <a:ext cx="6858000" cy="256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6855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/>
              <a:t>Risk Mitigation strategies (1)</a:t>
            </a:r>
          </a:p>
        </p:txBody>
      </p:sp>
      <p:sp>
        <p:nvSpPr>
          <p:cNvPr id="1102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GB" altLang="en-US" dirty="0"/>
              <a:t>Invest in flood defences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GB" altLang="en-US" dirty="0"/>
              <a:t>Let the market decide e.g. Italy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GB" altLang="en-US" dirty="0"/>
              <a:t>Let the consumer decide e.g. UK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GB" altLang="en-US" dirty="0"/>
              <a:t>Compel insurers to provide cover e.g. France/Belgium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GB" altLang="en-US" dirty="0"/>
              <a:t>Insurance administered by the government e.g. US (National Flood Insurance Program)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ClrTx/>
            </a:pPr>
            <a:fld id="{FFF2C6D6-6DF8-46B8-99DB-028401B5025D}" type="slidenum">
              <a:rPr lang="en-US" altLang="en-US" sz="750" kern="0">
                <a:solidFill>
                  <a:srgbClr val="A4BCC4"/>
                </a:solidFill>
              </a:rPr>
              <a:pPr defTabSz="685800">
                <a:spcBef>
                  <a:spcPct val="0"/>
                </a:spcBef>
                <a:buClrTx/>
              </a:pPr>
              <a:t>10</a:t>
            </a:fld>
            <a:endParaRPr lang="en-US" altLang="en-US" sz="750" kern="0">
              <a:solidFill>
                <a:srgbClr val="A4BC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87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/>
              <a:t>Risk Mitigation strategies – Flood Re (1)</a:t>
            </a:r>
          </a:p>
        </p:txBody>
      </p:sp>
      <p:sp>
        <p:nvSpPr>
          <p:cNvPr id="1104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GB" altLang="en-US" dirty="0"/>
              <a:t>What is it?</a:t>
            </a:r>
          </a:p>
          <a:p>
            <a:pPr lvl="1" eaLnBrk="1" hangingPunct="1">
              <a:buFont typeface="Arial" charset="0"/>
              <a:buChar char="►"/>
              <a:defRPr/>
            </a:pPr>
            <a:r>
              <a:rPr lang="en-GB" altLang="en-US" dirty="0"/>
              <a:t>Result of lengthy consultations between industry and government</a:t>
            </a:r>
          </a:p>
          <a:p>
            <a:pPr lvl="1" eaLnBrk="1" hangingPunct="1">
              <a:buFont typeface="Arial" charset="0"/>
              <a:buChar char="►"/>
              <a:defRPr/>
            </a:pPr>
            <a:r>
              <a:rPr lang="en-GB" altLang="en-US" dirty="0"/>
              <a:t>Opened for business in April 2016</a:t>
            </a:r>
          </a:p>
          <a:p>
            <a:pPr lvl="1" eaLnBrk="1" hangingPunct="1">
              <a:buFont typeface="Arial" charset="0"/>
              <a:buChar char="►"/>
              <a:defRPr/>
            </a:pPr>
            <a:r>
              <a:rPr lang="en-GB" altLang="en-US" dirty="0"/>
              <a:t>Scheme that allows insurers to reinsure flood risk</a:t>
            </a:r>
          </a:p>
          <a:p>
            <a:pPr lvl="1" eaLnBrk="1" hangingPunct="1">
              <a:buFont typeface="Arial" charset="0"/>
              <a:buChar char="►"/>
              <a:defRPr/>
            </a:pPr>
            <a:r>
              <a:rPr lang="en-GB" altLang="en-US" dirty="0"/>
              <a:t>Not-for-profit organisation managed by insurers but accountable to Parliament</a:t>
            </a:r>
          </a:p>
          <a:p>
            <a:pPr lvl="1" eaLnBrk="1" hangingPunct="1">
              <a:buFont typeface="Arial" charset="0"/>
              <a:buChar char="►"/>
              <a:defRPr/>
            </a:pPr>
            <a:r>
              <a:rPr lang="en-GB" altLang="en-US" dirty="0"/>
              <a:t>Only intended to cover properties most at risk of floods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ClrTx/>
            </a:pPr>
            <a:fld id="{6E7A92C4-3CD3-449E-9ABD-315614D87BC9}" type="slidenum">
              <a:rPr lang="en-US" altLang="en-US" sz="750" kern="0">
                <a:solidFill>
                  <a:srgbClr val="A4BCC4"/>
                </a:solidFill>
              </a:rPr>
              <a:pPr defTabSz="685800">
                <a:spcBef>
                  <a:spcPct val="0"/>
                </a:spcBef>
                <a:buClrTx/>
              </a:pPr>
              <a:t>11</a:t>
            </a:fld>
            <a:endParaRPr lang="en-US" altLang="en-US" sz="750" kern="0">
              <a:solidFill>
                <a:srgbClr val="A4BCC4"/>
              </a:solidFill>
            </a:endParaRPr>
          </a:p>
        </p:txBody>
      </p:sp>
      <p:pic>
        <p:nvPicPr>
          <p:cNvPr id="2560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481" y="1533327"/>
            <a:ext cx="2774156" cy="584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988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/>
              <a:t>Risk Mitigation strategies – Flood Re (2)</a:t>
            </a:r>
          </a:p>
        </p:txBody>
      </p:sp>
      <p:sp>
        <p:nvSpPr>
          <p:cNvPr id="1105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eaLnBrk="1" hangingPunct="1"/>
            <a:endParaRPr lang="en-GB" altLang="en-US"/>
          </a:p>
          <a:p>
            <a:pPr eaLnBrk="1" hangingPunct="1"/>
            <a:r>
              <a:rPr lang="en-GB" altLang="en-US"/>
              <a:t>Funded by:</a:t>
            </a:r>
          </a:p>
          <a:p>
            <a:pPr lvl="1" eaLnBrk="1" hangingPunct="1"/>
            <a:r>
              <a:rPr lang="en-GB" altLang="en-US"/>
              <a:t>Levy on household insurers based on market share (£180/year); and</a:t>
            </a:r>
          </a:p>
          <a:p>
            <a:pPr lvl="1" eaLnBrk="1" hangingPunct="1"/>
            <a:r>
              <a:rPr lang="en-GB" altLang="en-US"/>
              <a:t>Reinsurance premium capped based on Council Tax bands</a:t>
            </a:r>
          </a:p>
          <a:p>
            <a:pPr eaLnBrk="1" hangingPunct="1"/>
            <a:r>
              <a:rPr lang="en-GB" altLang="en-US"/>
              <a:t>Limitations:</a:t>
            </a:r>
          </a:p>
          <a:p>
            <a:pPr lvl="1" eaLnBrk="1" hangingPunct="1"/>
            <a:r>
              <a:rPr lang="en-GB" altLang="en-US"/>
              <a:t>Insurers not compelled to pass on premium reduction onto their customers</a:t>
            </a:r>
          </a:p>
          <a:p>
            <a:pPr lvl="1" eaLnBrk="1" hangingPunct="1"/>
            <a:r>
              <a:rPr lang="en-GB" altLang="en-US"/>
              <a:t>Funding subject to review every 5 years</a:t>
            </a:r>
          </a:p>
          <a:p>
            <a:pPr lvl="1" eaLnBrk="1" hangingPunct="1"/>
            <a:r>
              <a:rPr lang="en-GB" altLang="en-US"/>
              <a:t>Temporary solution: due to last 25 years only</a:t>
            </a:r>
          </a:p>
          <a:p>
            <a:pPr lvl="1" eaLnBrk="1" hangingPunct="1"/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ClrTx/>
            </a:pPr>
            <a:fld id="{0F7A5802-A299-414A-9B63-C81F999433C7}" type="slidenum">
              <a:rPr lang="en-US" altLang="en-US" sz="750" kern="0">
                <a:solidFill>
                  <a:srgbClr val="A4BCC4"/>
                </a:solidFill>
              </a:rPr>
              <a:pPr defTabSz="685800">
                <a:spcBef>
                  <a:spcPct val="0"/>
                </a:spcBef>
                <a:buClrTx/>
              </a:pPr>
              <a:t>12</a:t>
            </a:fld>
            <a:endParaRPr lang="en-US" altLang="en-US" sz="750" kern="0">
              <a:solidFill>
                <a:srgbClr val="A4BC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63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/>
              <a:t>Floods on the Rise - Worldwide</a:t>
            </a:r>
          </a:p>
        </p:txBody>
      </p:sp>
      <p:sp>
        <p:nvSpPr>
          <p:cNvPr id="109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en-GB" altLang="en-US" sz="1500" dirty="0"/>
              <a:t>Working Group II IPCC’s fourth Assessment Report: no general trend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GB" altLang="en-US" sz="1500" dirty="0"/>
              <a:t>Sigma report:</a:t>
            </a:r>
          </a:p>
          <a:p>
            <a:pPr lvl="1" eaLnBrk="1" hangingPunct="1">
              <a:buFont typeface="Arial" charset="0"/>
              <a:buChar char="►"/>
              <a:defRPr/>
            </a:pPr>
            <a:r>
              <a:rPr lang="en-GB" altLang="en-US" sz="1350" dirty="0"/>
              <a:t>2015: 55 floods worldwide – insured loss: US$4.3m</a:t>
            </a:r>
          </a:p>
          <a:p>
            <a:pPr lvl="1" eaLnBrk="1" hangingPunct="1">
              <a:buFont typeface="Arial" charset="0"/>
              <a:buChar char="►"/>
              <a:defRPr/>
            </a:pPr>
            <a:r>
              <a:rPr lang="en-GB" altLang="en-US" sz="1350" dirty="0"/>
              <a:t>2014: 61 floods worldwide – insured loss: US$2.1m</a:t>
            </a:r>
          </a:p>
          <a:p>
            <a:pPr lvl="1" eaLnBrk="1" hangingPunct="1">
              <a:buFont typeface="Arial" charset="0"/>
              <a:buChar char="►"/>
              <a:defRPr/>
            </a:pPr>
            <a:r>
              <a:rPr lang="en-GB" altLang="en-US" sz="1350" dirty="0"/>
              <a:t>2013: 53 floods worldwide – insured loss US$9.1m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GB" altLang="en-US" sz="1500" dirty="0"/>
              <a:t>Lloyd’s City Risk Index (2015-2025): total GPD at risk in 321 cities is $432.01bn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en-GB" altLang="en-US" sz="1500" dirty="0"/>
              <a:t>Severe convective storms (tornadoes, hail, thunder, lightning, heavy rainfall and flash floods)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ClrTx/>
            </a:pPr>
            <a:fld id="{176EBDA4-F8E2-405D-87C0-A251004B6B30}" type="slidenum">
              <a:rPr lang="en-US" altLang="en-US" sz="750" kern="0">
                <a:solidFill>
                  <a:srgbClr val="A4BCC4"/>
                </a:solidFill>
              </a:rPr>
              <a:pPr defTabSz="685800">
                <a:spcBef>
                  <a:spcPct val="0"/>
                </a:spcBef>
                <a:buClrTx/>
              </a:pPr>
              <a:t>2</a:t>
            </a:fld>
            <a:endParaRPr lang="en-US" altLang="en-US" sz="750" kern="0">
              <a:solidFill>
                <a:srgbClr val="A4BC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0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/>
              <a:t>Floods on the Rise - Worldwide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August 2016 Louisiana, US </a:t>
            </a:r>
          </a:p>
          <a:p>
            <a:pPr lvl="1" eaLnBrk="1" hangingPunct="1"/>
            <a:r>
              <a:rPr lang="en-GB" altLang="en-US" dirty="0"/>
              <a:t>"</a:t>
            </a:r>
            <a:r>
              <a:rPr lang="en-GB" altLang="en-US" i="1" dirty="0"/>
              <a:t>historic, unprecedented flooding event</a:t>
            </a:r>
            <a:r>
              <a:rPr lang="en-GB" altLang="en-US" dirty="0"/>
              <a:t>“ </a:t>
            </a:r>
            <a:br>
              <a:rPr lang="en-GB" altLang="en-US" dirty="0"/>
            </a:br>
            <a:r>
              <a:rPr lang="en-GB" altLang="en-US" dirty="0"/>
              <a:t>(Louisiana's governor, John Bel Edwards) </a:t>
            </a:r>
          </a:p>
          <a:p>
            <a:pPr lvl="1" eaLnBrk="1" hangingPunct="1"/>
            <a:r>
              <a:rPr lang="en-GB" altLang="en-US" dirty="0"/>
              <a:t>30,000 people evacuated and 146,000 homes damaged</a:t>
            </a:r>
          </a:p>
          <a:p>
            <a:pPr eaLnBrk="1" hangingPunct="1"/>
            <a:r>
              <a:rPr lang="en-GB" altLang="en-US" dirty="0"/>
              <a:t>2013 severe monsoon floods in India </a:t>
            </a:r>
          </a:p>
          <a:p>
            <a:pPr eaLnBrk="1" hangingPunct="1"/>
            <a:r>
              <a:rPr lang="en-GB" altLang="en-US" dirty="0"/>
              <a:t>2011 Thai floods: 13.6 million people affected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ClrTx/>
            </a:pPr>
            <a:fld id="{1E6910D3-EF49-432D-A272-B055E3CA9631}" type="slidenum">
              <a:rPr lang="en-US" altLang="en-US" sz="750" kern="0">
                <a:solidFill>
                  <a:srgbClr val="A4BCC4"/>
                </a:solidFill>
              </a:rPr>
              <a:pPr defTabSz="685800">
                <a:spcBef>
                  <a:spcPct val="0"/>
                </a:spcBef>
                <a:buClrTx/>
              </a:pPr>
              <a:t>3</a:t>
            </a:fld>
            <a:endParaRPr lang="en-US" altLang="en-US" sz="750" kern="0">
              <a:solidFill>
                <a:srgbClr val="A4BCC4"/>
              </a:solidFill>
            </a:endParaRPr>
          </a:p>
        </p:txBody>
      </p:sp>
      <p:pic>
        <p:nvPicPr>
          <p:cNvPr id="17412" name="Picture 8" descr="800px-Flooded_Baton_Rouge_20160815-OC-DOD-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085" y="1386246"/>
            <a:ext cx="2038350" cy="135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8763" name="Text Box 11"/>
          <p:cNvSpPr txBox="1">
            <a:spLocks noChangeArrowheads="1"/>
          </p:cNvSpPr>
          <p:nvPr/>
        </p:nvSpPr>
        <p:spPr bwMode="auto">
          <a:xfrm>
            <a:off x="6096000" y="1516394"/>
            <a:ext cx="2365772" cy="25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290513" indent="-29051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685800">
              <a:spcBef>
                <a:spcPct val="50000"/>
              </a:spcBef>
              <a:buClr>
                <a:srgbClr val="087DAF"/>
              </a:buClr>
              <a:defRPr/>
            </a:pPr>
            <a:r>
              <a:rPr lang="en-GB" altLang="en-US" sz="675" kern="0" dirty="0">
                <a:latin typeface="Arial" charset="0"/>
              </a:rPr>
              <a:t>Aerial view of flooding near Baton Rouge</a:t>
            </a:r>
          </a:p>
          <a:p>
            <a:pPr defTabSz="685800">
              <a:spcBef>
                <a:spcPct val="50000"/>
              </a:spcBef>
              <a:buClr>
                <a:srgbClr val="087DAF"/>
              </a:buClr>
              <a:defRPr/>
            </a:pPr>
            <a:r>
              <a:rPr lang="en-GB" altLang="en-US" sz="675" kern="0" dirty="0">
                <a:latin typeface="Arial" charset="0"/>
              </a:rPr>
              <a:t>Photo by US Department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1853372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/>
              <a:t>Floods on the Rise – Europe (1)</a:t>
            </a:r>
          </a:p>
        </p:txBody>
      </p:sp>
      <p:sp>
        <p:nvSpPr>
          <p:cNvPr id="10905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GB" altLang="en-US" sz="1500" dirty="0"/>
              <a:t>1980 – 2010: 3,563 floods in 37 European countries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GB" altLang="en-US" sz="1500" dirty="0"/>
              <a:t>Peak in 2010: 321 floods affecting 27 countries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GB" altLang="en-US" sz="1500" dirty="0"/>
              <a:t>2013 summer floods: biggest flood-induced loss in Europe ever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GB" altLang="en-US" sz="1500" dirty="0"/>
              <a:t>June 2016: flash floods 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GB" altLang="en-US" sz="1500" dirty="0"/>
              <a:t>2050: flood losses expected to have increased fivefold</a:t>
            </a:r>
          </a:p>
        </p:txBody>
      </p:sp>
      <p:pic>
        <p:nvPicPr>
          <p:cNvPr id="1090565" name="Picture 5" descr="flooding_fran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2289" y="3649267"/>
            <a:ext cx="2464594" cy="18490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8" name="Slide Number Placeholder 4"/>
          <p:cNvSpPr>
            <a:spLocks noGrp="1"/>
          </p:cNvSpPr>
          <p:nvPr>
            <p:ph type="sldNum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ClrTx/>
            </a:pPr>
            <a:fld id="{569DDFB4-0A35-4A22-8E4C-87DCDDA80ADB}" type="slidenum">
              <a:rPr lang="en-US" altLang="en-US" sz="750" kern="0">
                <a:solidFill>
                  <a:srgbClr val="A4BCC4"/>
                </a:solidFill>
              </a:rPr>
              <a:pPr defTabSz="685800">
                <a:spcBef>
                  <a:spcPct val="0"/>
                </a:spcBef>
                <a:buClrTx/>
              </a:pPr>
              <a:t>4</a:t>
            </a:fld>
            <a:endParaRPr lang="en-US" altLang="en-US" sz="750" kern="0">
              <a:solidFill>
                <a:srgbClr val="A4BCC4"/>
              </a:solidFill>
            </a:endParaRPr>
          </a:p>
        </p:txBody>
      </p:sp>
      <p:pic>
        <p:nvPicPr>
          <p:cNvPr id="1090566" name="Picture 6" descr="640px-Koło_-_powód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335" y="1750219"/>
            <a:ext cx="2480072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90567" name="Text Box 7"/>
          <p:cNvSpPr txBox="1">
            <a:spLocks noChangeArrowheads="1"/>
          </p:cNvSpPr>
          <p:nvPr/>
        </p:nvSpPr>
        <p:spPr bwMode="auto">
          <a:xfrm>
            <a:off x="6861572" y="3463530"/>
            <a:ext cx="2365772" cy="1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290513" indent="-29051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685800">
              <a:spcBef>
                <a:spcPct val="50000"/>
              </a:spcBef>
              <a:buClr>
                <a:srgbClr val="087DAF"/>
              </a:buClr>
              <a:defRPr/>
            </a:pPr>
            <a:r>
              <a:rPr lang="en-GB" altLang="en-US" sz="675" kern="0" dirty="0">
                <a:latin typeface="Arial" charset="0"/>
              </a:rPr>
              <a:t>Flooding in Poland 2010 (photo by Kolanin)</a:t>
            </a:r>
          </a:p>
        </p:txBody>
      </p:sp>
      <p:sp>
        <p:nvSpPr>
          <p:cNvPr id="1090568" name="Text Box 8"/>
          <p:cNvSpPr txBox="1">
            <a:spLocks noChangeArrowheads="1"/>
          </p:cNvSpPr>
          <p:nvPr/>
        </p:nvSpPr>
        <p:spPr bwMode="auto">
          <a:xfrm>
            <a:off x="6862764" y="5556650"/>
            <a:ext cx="2365772" cy="1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290513" indent="-29051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685800">
              <a:spcBef>
                <a:spcPct val="50000"/>
              </a:spcBef>
              <a:buClr>
                <a:srgbClr val="087DAF"/>
              </a:buClr>
              <a:defRPr/>
            </a:pPr>
            <a:r>
              <a:rPr lang="en-GB" altLang="en-US" sz="675" kern="0" dirty="0">
                <a:latin typeface="Arial" charset="0"/>
              </a:rPr>
              <a:t>June 2016 floods in France (photo by Reuters)</a:t>
            </a:r>
          </a:p>
        </p:txBody>
      </p:sp>
    </p:spTree>
    <p:extLst>
      <p:ext uri="{BB962C8B-B14F-4D97-AF65-F5344CB8AC3E}">
        <p14:creationId xmlns:p14="http://schemas.microsoft.com/office/powerpoint/2010/main" val="3684782665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/>
              <a:t>Floods on the Rise – Europe (2)</a:t>
            </a:r>
          </a:p>
        </p:txBody>
      </p:sp>
      <p:pic>
        <p:nvPicPr>
          <p:cNvPr id="1092616" name="Picture 8" descr="downloa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6361" y="2220517"/>
            <a:ext cx="5142309" cy="326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ClrTx/>
            </a:pPr>
            <a:fld id="{D575997F-F1D6-4F66-8501-EC873C95A4C9}" type="slidenum">
              <a:rPr lang="en-US" altLang="en-US" sz="750" kern="0">
                <a:solidFill>
                  <a:srgbClr val="A4BCC4"/>
                </a:solidFill>
              </a:rPr>
              <a:pPr defTabSz="685800">
                <a:spcBef>
                  <a:spcPct val="0"/>
                </a:spcBef>
                <a:buClrTx/>
              </a:pPr>
              <a:t>5</a:t>
            </a:fld>
            <a:endParaRPr lang="en-US" altLang="en-US" sz="750" kern="0">
              <a:solidFill>
                <a:srgbClr val="A4BCC4"/>
              </a:solidFill>
            </a:endParaRPr>
          </a:p>
        </p:txBody>
      </p:sp>
      <p:sp>
        <p:nvSpPr>
          <p:cNvPr id="1092617" name="Text Box 9"/>
          <p:cNvSpPr txBox="1">
            <a:spLocks noChangeArrowheads="1"/>
          </p:cNvSpPr>
          <p:nvPr/>
        </p:nvSpPr>
        <p:spPr bwMode="auto">
          <a:xfrm>
            <a:off x="7136607" y="5245895"/>
            <a:ext cx="2045494" cy="3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290513" indent="-290513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defTabSz="685800">
              <a:spcBef>
                <a:spcPct val="50000"/>
              </a:spcBef>
              <a:buClr>
                <a:srgbClr val="087DAF"/>
              </a:buClr>
              <a:defRPr/>
            </a:pPr>
            <a:r>
              <a:rPr lang="en-GB" altLang="en-US" sz="900" kern="0" dirty="0">
                <a:latin typeface="Arial" charset="0"/>
              </a:rPr>
              <a:t>Source: European Environment Agency</a:t>
            </a:r>
          </a:p>
          <a:p>
            <a:pPr defTabSz="685800">
              <a:spcBef>
                <a:spcPct val="50000"/>
              </a:spcBef>
              <a:buClr>
                <a:srgbClr val="087DAF"/>
              </a:buClr>
              <a:defRPr/>
            </a:pPr>
            <a:r>
              <a:rPr lang="en-GB" altLang="en-US" sz="900" kern="0" dirty="0">
                <a:latin typeface="Arial" charset="0"/>
              </a:rPr>
              <a:t>Last updated: May 2016</a:t>
            </a:r>
          </a:p>
        </p:txBody>
      </p:sp>
    </p:spTree>
    <p:extLst>
      <p:ext uri="{BB962C8B-B14F-4D97-AF65-F5344CB8AC3E}">
        <p14:creationId xmlns:p14="http://schemas.microsoft.com/office/powerpoint/2010/main" val="4160899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/>
              <a:t>Floods on the Rise - UK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altLang="en-US" sz="1350"/>
              <a:t>5 out of 6 of the wettest years all recorded since 2000 (records started in 1910)</a:t>
            </a:r>
          </a:p>
          <a:p>
            <a:pPr eaLnBrk="1" hangingPunct="1"/>
            <a:r>
              <a:rPr lang="en-GB" altLang="en-US" sz="1350"/>
              <a:t>1 in 6 homes in England &amp; Wales estimated at risk of flooding</a:t>
            </a:r>
          </a:p>
          <a:p>
            <a:pPr eaLnBrk="1" hangingPunct="1"/>
            <a:r>
              <a:rPr lang="en-GB" altLang="en-US" sz="1350"/>
              <a:t>Annual flood damage: £1.1bn across England &amp; Wales</a:t>
            </a:r>
          </a:p>
          <a:p>
            <a:pPr eaLnBrk="1" hangingPunct="1"/>
            <a:r>
              <a:rPr lang="en-GB" altLang="en-US" sz="1350"/>
              <a:t>December 2015 storms Desmond (5/12), Eva (25/12) and Frank (30/12)</a:t>
            </a:r>
          </a:p>
          <a:p>
            <a:pPr eaLnBrk="1" hangingPunct="1"/>
            <a:r>
              <a:rPr lang="en-GB" altLang="en-US" sz="1350"/>
              <a:t>Total pay-out by insurers: £1.3bn</a:t>
            </a:r>
          </a:p>
          <a:p>
            <a:pPr eaLnBrk="1" hangingPunct="1"/>
            <a:endParaRPr lang="en-GB" altLang="en-US" sz="1350"/>
          </a:p>
        </p:txBody>
      </p:sp>
      <p:sp>
        <p:nvSpPr>
          <p:cNvPr id="109158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z="135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ClrTx/>
            </a:pPr>
            <a:fld id="{1D31347A-A947-4B57-AADF-03AEBFF7B7E1}" type="slidenum">
              <a:rPr lang="en-US" altLang="en-US" sz="750" kern="0">
                <a:solidFill>
                  <a:srgbClr val="A4BCC4"/>
                </a:solidFill>
              </a:rPr>
              <a:pPr defTabSz="685800">
                <a:spcBef>
                  <a:spcPct val="0"/>
                </a:spcBef>
                <a:buClrTx/>
              </a:pPr>
              <a:t>6</a:t>
            </a:fld>
            <a:endParaRPr lang="en-US" altLang="en-US" sz="750" kern="0">
              <a:solidFill>
                <a:srgbClr val="A4BCC4"/>
              </a:solidFill>
            </a:endParaRPr>
          </a:p>
        </p:txBody>
      </p:sp>
      <p:pic>
        <p:nvPicPr>
          <p:cNvPr id="20485" name="Picture 6" descr="Image result for uk flood risk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94" y="2404866"/>
            <a:ext cx="2915840" cy="3623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27710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/>
              <a:t>Floods and Insurance - UK</a:t>
            </a:r>
          </a:p>
        </p:txBody>
      </p:sp>
      <p:sp>
        <p:nvSpPr>
          <p:cNvPr id="1101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en-US" sz="1500"/>
              <a:t>Households cover mostly provided by “buildings and contents” insurance</a:t>
            </a:r>
          </a:p>
          <a:p>
            <a:pPr eaLnBrk="1" hangingPunct="1"/>
            <a:r>
              <a:rPr lang="en-GB" altLang="en-US" sz="1500"/>
              <a:t>Commercial cover provided by “property”, “All Risks” insurance, Business Interruption … </a:t>
            </a:r>
          </a:p>
          <a:p>
            <a:pPr eaLnBrk="1" hangingPunct="1"/>
            <a:r>
              <a:rPr lang="en-GB" altLang="en-US" sz="1500"/>
              <a:t>Specialist flood insurance policies can be obtained to cover all types of floods </a:t>
            </a:r>
          </a:p>
          <a:p>
            <a:pPr eaLnBrk="1" hangingPunct="1"/>
            <a:r>
              <a:rPr lang="en-GB" altLang="en-US" sz="1500"/>
              <a:t>Reinsurance: property catastrophe re/insurance, ILS products (e.g. collateralised reinsurance and catastrophe bonds)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ClrTx/>
            </a:pPr>
            <a:fld id="{732F6363-4151-44F4-B3F8-F4815FAF58D9}" type="slidenum">
              <a:rPr lang="en-US" altLang="en-US" sz="750" kern="0">
                <a:solidFill>
                  <a:srgbClr val="A4BCC4"/>
                </a:solidFill>
              </a:rPr>
              <a:pPr defTabSz="685800">
                <a:spcBef>
                  <a:spcPct val="0"/>
                </a:spcBef>
                <a:buClrTx/>
              </a:pPr>
              <a:t>7</a:t>
            </a:fld>
            <a:endParaRPr lang="en-US" altLang="en-US" sz="750" kern="0">
              <a:solidFill>
                <a:srgbClr val="A4BCC4"/>
              </a:solidFill>
            </a:endParaRPr>
          </a:p>
        </p:txBody>
      </p:sp>
      <p:pic>
        <p:nvPicPr>
          <p:cNvPr id="1101828" name="Picture 4" descr="insur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546" y="3767060"/>
            <a:ext cx="2333625" cy="106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579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/>
              <a:t>Floods and Insurance – problem areas (1)</a:t>
            </a:r>
          </a:p>
        </p:txBody>
      </p:sp>
      <p:sp>
        <p:nvSpPr>
          <p:cNvPr id="1103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GB" altLang="en-US" dirty="0"/>
              <a:t>The uninsurable risk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GB" altLang="en-US" dirty="0"/>
              <a:t>Pricing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GB" altLang="en-US" dirty="0"/>
              <a:t>ABI “statement of principles” requires insurers to: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GB" altLang="en-US" dirty="0"/>
              <a:t>offer flood cover for domestic properties and small businesses as a if the flood risk is </a:t>
            </a:r>
            <a:r>
              <a:rPr lang="en-GB" altLang="en-US" i="1" dirty="0">
                <a:solidFill>
                  <a:srgbClr val="A4BCC4"/>
                </a:solidFill>
              </a:rPr>
              <a:t>not significant</a:t>
            </a:r>
            <a:r>
              <a:rPr lang="en-GB" altLang="en-US" dirty="0"/>
              <a:t>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GB" altLang="en-US" dirty="0"/>
              <a:t>offer flood cover to </a:t>
            </a:r>
            <a:r>
              <a:rPr lang="en-GB" altLang="en-US" i="1" dirty="0">
                <a:solidFill>
                  <a:srgbClr val="A4BCC4"/>
                </a:solidFill>
              </a:rPr>
              <a:t>existing</a:t>
            </a:r>
            <a:r>
              <a:rPr lang="en-GB" altLang="en-US" dirty="0"/>
              <a:t> domestic property and small businesses at significant flood risk providing the Environment Agency has announced plans reduce the risk within five years.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GB" altLang="en-US" dirty="0"/>
              <a:t>How about new builds, large businesses, high risk areas with no plan?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ClrTx/>
            </a:pPr>
            <a:fld id="{2DA3C44B-12DC-435C-A225-7BA2FE18CBEA}" type="slidenum">
              <a:rPr lang="en-US" altLang="en-US" sz="750" kern="0">
                <a:solidFill>
                  <a:srgbClr val="A4BCC4"/>
                </a:solidFill>
              </a:rPr>
              <a:pPr defTabSz="685800">
                <a:spcBef>
                  <a:spcPct val="0"/>
                </a:spcBef>
                <a:buClrTx/>
              </a:pPr>
              <a:t>8</a:t>
            </a:fld>
            <a:endParaRPr lang="en-US" altLang="en-US" sz="750" kern="0">
              <a:solidFill>
                <a:srgbClr val="A4BC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33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en-US" dirty="0"/>
              <a:t>Flood and Insurance – problem areas (2)</a:t>
            </a:r>
          </a:p>
        </p:txBody>
      </p:sp>
      <p:sp>
        <p:nvSpPr>
          <p:cNvPr id="1108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GB" altLang="en-US" dirty="0"/>
              <a:t>What is covered?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GB" altLang="en-US" dirty="0"/>
              <a:t>Inundation caused by severe weather (storm, tempest and flood)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GB" altLang="en-US" dirty="0"/>
              <a:t>Riverine flooding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GB" altLang="en-US" dirty="0"/>
              <a:t>Storm surge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GB" altLang="en-US" dirty="0"/>
              <a:t>Flash floods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GB" altLang="en-US" dirty="0"/>
              <a:t>Water ingress over several days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►"/>
              <a:defRPr/>
            </a:pPr>
            <a:r>
              <a:rPr lang="en-GB" altLang="en-US" dirty="0"/>
              <a:t>Water damage caused by negligence (e.g. leaking pipe)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50000"/>
              </a:spcBef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87DAF"/>
              </a:buClr>
              <a:buFont typeface="Wingdings" panose="05000000000000000000" pitchFamily="2" charset="2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>
              <a:spcBef>
                <a:spcPct val="0"/>
              </a:spcBef>
              <a:buClrTx/>
            </a:pPr>
            <a:fld id="{75ABA41F-702D-46B5-83D0-1018CEBC1ACA}" type="slidenum">
              <a:rPr lang="en-US" altLang="en-US" sz="750" kern="0">
                <a:solidFill>
                  <a:srgbClr val="A4BCC4"/>
                </a:solidFill>
              </a:rPr>
              <a:pPr defTabSz="685800">
                <a:spcBef>
                  <a:spcPct val="0"/>
                </a:spcBef>
                <a:buClrTx/>
              </a:pPr>
              <a:t>9</a:t>
            </a:fld>
            <a:endParaRPr lang="en-US" altLang="en-US" sz="750" kern="0">
              <a:solidFill>
                <a:srgbClr val="A4BCC4"/>
              </a:solidFill>
            </a:endParaRPr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21" y="2755583"/>
            <a:ext cx="2637234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937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682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Floods on the rise: keep calm and reinsure</vt:lpstr>
      <vt:lpstr>Floods on the Rise - Worldwide</vt:lpstr>
      <vt:lpstr>Floods on the Rise - Worldwide</vt:lpstr>
      <vt:lpstr>Floods on the Rise – Europe (1)</vt:lpstr>
      <vt:lpstr>Floods on the Rise – Europe (2)</vt:lpstr>
      <vt:lpstr>Floods on the Rise - UK</vt:lpstr>
      <vt:lpstr>Floods and Insurance - UK</vt:lpstr>
      <vt:lpstr>Floods and Insurance – problem areas (1)</vt:lpstr>
      <vt:lpstr>Flood and Insurance – problem areas (2)</vt:lpstr>
      <vt:lpstr>Risk Mitigation strategies (1)</vt:lpstr>
      <vt:lpstr>Risk Mitigation strategies – Flood Re (1)</vt:lpstr>
      <vt:lpstr>Risk Mitigation strategies – Flood Re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Floods on the rise: keep calm and reinsure</dc:title>
  <dc:creator>Tim</dc:creator>
  <cp:lastModifiedBy>Tim</cp:lastModifiedBy>
  <cp:revision>1</cp:revision>
  <dcterms:created xsi:type="dcterms:W3CDTF">2017-01-04T14:50:02Z</dcterms:created>
  <dcterms:modified xsi:type="dcterms:W3CDTF">2017-01-04T14:58:19Z</dcterms:modified>
</cp:coreProperties>
</file>